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7"/>
  </p:notesMasterIdLst>
  <p:sldIdLst>
    <p:sldId id="256" r:id="rId3"/>
    <p:sldId id="285" r:id="rId4"/>
    <p:sldId id="262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6" r:id="rId13"/>
    <p:sldId id="277" r:id="rId14"/>
    <p:sldId id="278" r:id="rId15"/>
    <p:sldId id="279" r:id="rId16"/>
    <p:sldId id="280" r:id="rId17"/>
    <p:sldId id="270" r:id="rId18"/>
    <p:sldId id="271" r:id="rId19"/>
    <p:sldId id="272" r:id="rId20"/>
    <p:sldId id="273" r:id="rId21"/>
    <p:sldId id="282" r:id="rId22"/>
    <p:sldId id="283" r:id="rId23"/>
    <p:sldId id="286" r:id="rId24"/>
    <p:sldId id="275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85"/>
          </p14:sldIdLst>
        </p14:section>
        <p14:section name="Design, Impress, Work Together" id="{B9B51309-D148-4332-87C2-07BE32FBCA3B}">
          <p14:sldIdLst>
            <p14:sldId id="262"/>
            <p14:sldId id="257"/>
            <p14:sldId id="264"/>
            <p14:sldId id="265"/>
            <p14:sldId id="266"/>
            <p14:sldId id="267"/>
            <p14:sldId id="268"/>
            <p14:sldId id="269"/>
            <p14:sldId id="276"/>
            <p14:sldId id="277"/>
            <p14:sldId id="278"/>
            <p14:sldId id="279"/>
            <p14:sldId id="280"/>
            <p14:sldId id="270"/>
            <p14:sldId id="271"/>
            <p14:sldId id="272"/>
            <p14:sldId id="273"/>
            <p14:sldId id="282"/>
            <p14:sldId id="283"/>
            <p14:sldId id="286"/>
            <p14:sldId id="275"/>
            <p14:sldId id="284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FF66FF"/>
    <a:srgbClr val="D2B4A6"/>
    <a:srgbClr val="734F29"/>
    <a:srgbClr val="D24726"/>
    <a:srgbClr val="AEB785"/>
    <a:srgbClr val="EFD5A2"/>
    <a:srgbClr val="3B3026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65" d="100"/>
          <a:sy n="65" d="100"/>
        </p:scale>
        <p:origin x="6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96" y="1269242"/>
            <a:ext cx="6987340" cy="372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latin typeface="A Thuluth" pitchFamily="2" charset="-78"/>
                <a:cs typeface="A Thuluth" pitchFamily="2" charset="-78"/>
              </a:rPr>
              <a:t>نکات مهم درباره دانش آموزان دیر آموز</a:t>
            </a:r>
            <a:endParaRPr lang="en-US" sz="4000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8728" y="1460310"/>
            <a:ext cx="6782938" cy="4926842"/>
          </a:xfrm>
        </p:spPr>
        <p:txBody>
          <a:bodyPr>
            <a:no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معلم پایه با معلم رابط ارتباط برقرار کند.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آموزگار مربوطه طبق بخشنامه ی ارسالی اداره ی آموزش و پرورش استثنایی با هماهنگی معاون اجرایی مدرسه ، با ثبت موارد درخواستی در ارتباط با دانش آموزان دیرآموز در سامانه ی سناد جهت بررسی مجدد و تست تخصصی در صورت لزوم اقدام نماید.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همکاران محترم توجه داشته باشند که تمامی دانش آموزان مرزی و دیرآموز بدون استثنا در دقت و تمرکز مشکل دارند.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برقراری ارتباط عاطفی با این دانش آموزان یکی از عوامل موثر در پیشرفت آنان می باشد.</a:t>
            </a:r>
            <a:endParaRPr lang="en-US" sz="18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2000818"/>
            <a:ext cx="4276898" cy="2844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36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latin typeface="A Thuluth" pitchFamily="2" charset="-78"/>
                <a:cs typeface="A Thuluth" pitchFamily="2" charset="-78"/>
              </a:rPr>
              <a:t>گروه پنج : دانش آموزان دارای مشکلات رفتاری و هیجانی</a:t>
            </a:r>
            <a:endParaRPr lang="en-US" sz="4000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34556"/>
            <a:ext cx="11534893" cy="4969444"/>
          </a:xfrm>
        </p:spPr>
        <p:txBody>
          <a:bodyPr>
            <a:noAutofit/>
          </a:bodyPr>
          <a:lstStyle/>
          <a:p>
            <a:pPr algn="r" rtl="1"/>
            <a:r>
              <a:rPr lang="fa-IR" sz="1800" dirty="0">
                <a:solidFill>
                  <a:srgbClr val="FF0000"/>
                </a:solidFill>
                <a:cs typeface="B Koodak" panose="00000700000000000000" pitchFamily="2" charset="-78"/>
              </a:rPr>
              <a:t>الف ) بیش فعالی (</a:t>
            </a:r>
            <a:r>
              <a:rPr lang="en-US" sz="1800" dirty="0">
                <a:solidFill>
                  <a:srgbClr val="FF0000"/>
                </a:solidFill>
                <a:cs typeface="B Koodak" panose="00000700000000000000" pitchFamily="2" charset="-78"/>
              </a:rPr>
              <a:t>ADHD</a:t>
            </a:r>
            <a:r>
              <a:rPr lang="fa-IR" sz="1800" dirty="0">
                <a:solidFill>
                  <a:srgbClr val="FF0000"/>
                </a:solidFill>
                <a:cs typeface="B Koodak" panose="00000700000000000000" pitchFamily="2" charset="-78"/>
              </a:rPr>
              <a:t>) : </a:t>
            </a: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الگوی پایدار بیش فعالی یا نقص توجه ، به طوری که شدت آن بیش از حد طبیعی یک کودک ، طی روند رشد باشد. </a:t>
            </a:r>
          </a:p>
          <a:p>
            <a:pPr algn="r" rtl="1"/>
            <a:r>
              <a:rPr lang="fa-IR" sz="1800" b="1" dirty="0">
                <a:solidFill>
                  <a:srgbClr val="FF0000"/>
                </a:solidFill>
                <a:cs typeface="B Koodak" panose="00000700000000000000" pitchFamily="2" charset="-78"/>
              </a:rPr>
              <a:t>نشانه های عمومی :</a:t>
            </a:r>
          </a:p>
          <a:p>
            <a:pPr algn="r" rtl="1"/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عدم اتمام تکالیف / بی توجهی به سخنان معلم /  حواس پرتی / خستگی زود رس / عدم رعایت نوبت در کلاس</a:t>
            </a:r>
          </a:p>
          <a:p>
            <a:pPr algn="r" rtl="1"/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 / انجام کارهای خطرناک / راه رفتن در کلاس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علائم آن باید  قبل از هفت سالگی بروز کند.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علائم حداقل شش ماه باقی بماند.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دست ک در دو محل مدرسه و خانه و ... مشاهده شود.</a:t>
            </a:r>
          </a:p>
          <a:p>
            <a:pPr algn="r" rtl="1"/>
            <a:endParaRPr lang="fa-IR" sz="1800" dirty="0">
              <a:solidFill>
                <a:schemeClr val="tx1"/>
              </a:solidFill>
              <a:cs typeface="B Koodak" panose="00000700000000000000" pitchFamily="2" charset="-78"/>
            </a:endParaRPr>
          </a:p>
          <a:p>
            <a:pPr algn="r" rtl="1"/>
            <a:endParaRPr lang="fa-IR" sz="900" dirty="0">
              <a:solidFill>
                <a:schemeClr val="tx1"/>
              </a:solidFill>
              <a:cs typeface="B Koodak" panose="00000700000000000000" pitchFamily="2" charset="-78"/>
            </a:endParaRPr>
          </a:p>
          <a:p>
            <a:pPr algn="r" rtl="1"/>
            <a:r>
              <a:rPr lang="en-US" sz="900" dirty="0">
                <a:solidFill>
                  <a:schemeClr val="tx1"/>
                </a:solidFill>
                <a:cs typeface="B Koodak" panose="00000700000000000000" pitchFamily="2" charset="-78"/>
              </a:rPr>
              <a:t>(</a:t>
            </a:r>
          </a:p>
        </p:txBody>
      </p:sp>
    </p:spTree>
    <p:extLst>
      <p:ext uri="{BB962C8B-B14F-4D97-AF65-F5344CB8AC3E}">
        <p14:creationId xmlns:p14="http://schemas.microsoft.com/office/powerpoint/2010/main" val="1599732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latin typeface="A Thuluth" pitchFamily="2" charset="-78"/>
                <a:cs typeface="A Thuluth" pitchFamily="2" charset="-78"/>
              </a:rPr>
              <a:t>راهکار های پیشنهادی بیش فعالی :</a:t>
            </a:r>
            <a:endParaRPr lang="en-US" sz="4000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199" y="1533524"/>
            <a:ext cx="4028055" cy="4943475"/>
          </a:xfrm>
        </p:spPr>
        <p:txBody>
          <a:bodyPr>
            <a:norm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حساس نشوید.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تمرکز او را بهم نزنید.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حتما با خانواده ها هماهنگ باشید.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کودک را با افراد دیگر مقایسه نکنید.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بازی رادار 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بازی نگاهت را برنگردان 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بازی پرت کردن حواس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8600" y="1533524"/>
            <a:ext cx="4229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2000" dirty="0">
                <a:cs typeface="B Koodak" panose="00000700000000000000" pitchFamily="2" charset="-78"/>
              </a:rPr>
              <a:t>خواب مناسب شبانه </a:t>
            </a:r>
          </a:p>
          <a:p>
            <a:pPr algn="r" rtl="1"/>
            <a:endParaRPr lang="fa-IR" sz="2000" dirty="0">
              <a:cs typeface="B Koodak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2000" dirty="0">
                <a:cs typeface="B Koodak" panose="00000700000000000000" pitchFamily="2" charset="-78"/>
              </a:rPr>
              <a:t>پرهیز از خوردن خوراکی های انرژی زا </a:t>
            </a:r>
          </a:p>
          <a:p>
            <a:pPr algn="r" rtl="1"/>
            <a:endParaRPr lang="fa-IR" sz="2000" dirty="0">
              <a:cs typeface="B Koodak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2000" dirty="0">
                <a:cs typeface="B Koodak" panose="00000700000000000000" pitchFamily="2" charset="-78"/>
              </a:rPr>
              <a:t>دارو درمانی زیر نظر پزشک</a:t>
            </a:r>
            <a:endParaRPr lang="en-US" sz="20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8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latin typeface="A Thuluth" pitchFamily="2" charset="-78"/>
                <a:cs typeface="A Thuluth" pitchFamily="2" charset="-78"/>
              </a:rPr>
              <a:t>ب) اوتیسم</a:t>
            </a:r>
            <a:endParaRPr lang="en-US" sz="4000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1" y="1546225"/>
            <a:ext cx="5298054" cy="4295775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تعریف:</a:t>
            </a:r>
          </a:p>
          <a:p>
            <a:pPr algn="just" rtl="1"/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بیماری اوتیسم یا درخودماندگی یکی از مشکلات رفتاری است که در اوایل دوره ی کودکی ( قبل از سه سالگی ) ظاهر می شود. علائم آن در کودکان متفاوت است ولی همه ی انواع اوتیسم بر توانایی برقراری ارتباط کودک با دیگران تاثیر می گذارد.</a:t>
            </a:r>
            <a:endParaRPr lang="en-US" sz="18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300" y="1546225"/>
            <a:ext cx="546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علائم :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dirty="0">
              <a:cs typeface="B Koodak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dirty="0">
                <a:cs typeface="B Koodak" panose="00000700000000000000" pitchFamily="2" charset="-78"/>
              </a:rPr>
              <a:t>تاخیر دریادگیری صحبت کردن یا اصلا صحبت نکردن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dirty="0">
              <a:cs typeface="B Koodak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dirty="0">
                <a:cs typeface="B Koodak" panose="00000700000000000000" pitchFamily="2" charset="-78"/>
              </a:rPr>
              <a:t>کودک ممکن است ناشنوا به نظر برسد هرچند شنوایی سنجی او نرمال باشد.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dirty="0">
              <a:cs typeface="B Koodak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dirty="0">
                <a:cs typeface="B Koodak" panose="00000700000000000000" pitchFamily="2" charset="-78"/>
              </a:rPr>
              <a:t>رفتارها ، علایق و بازی های تکراری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dirty="0">
              <a:cs typeface="B Koodak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dirty="0">
                <a:cs typeface="B Koodak" panose="00000700000000000000" pitchFamily="2" charset="-78"/>
              </a:rPr>
              <a:t>ناتوانی در گفتن اسم ، برقراری ارتباط چشمی ، اجتناب از نوازش شدن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dirty="0">
              <a:cs typeface="B Koodak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dirty="0">
                <a:cs typeface="B Koodak" panose="00000700000000000000" pitchFamily="2" charset="-78"/>
              </a:rPr>
              <a:t>حساس بودن به نور ، صدا و یا لمس شدن و در عین حال بی توجهی به درد</a:t>
            </a:r>
          </a:p>
          <a:p>
            <a:pPr algn="r" rtl="1"/>
            <a:endParaRPr lang="fa-IR" dirty="0">
              <a:cs typeface="B Koodak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dirty="0">
                <a:cs typeface="B Koodak" panose="00000700000000000000" pitchFamily="2" charset="-78"/>
              </a:rPr>
              <a:t>عادات غذایی عجیب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dirty="0">
              <a:cs typeface="B Koodak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dirty="0">
                <a:cs typeface="B Koodak" panose="00000700000000000000" pitchFamily="2" charset="-78"/>
              </a:rPr>
              <a:t>خودزنی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999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latin typeface="A Thuluth" pitchFamily="2" charset="-78"/>
                <a:cs typeface="A Thuluth" pitchFamily="2" charset="-78"/>
              </a:rPr>
              <a:t>راهکار اوتیسم</a:t>
            </a:r>
            <a:endParaRPr lang="en-US" sz="4000" dirty="0">
              <a:latin typeface="A Thuluth" pitchFamily="2" charset="-78"/>
              <a:cs typeface="A Thuluth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2035622"/>
            <a:ext cx="5932488" cy="291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3700" y="1549400"/>
            <a:ext cx="457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cs typeface="B Koodak" panose="00000700000000000000" pitchFamily="2" charset="-78"/>
              </a:rPr>
              <a:t>درباره دانش آموزان دارای اوتیسم از خود آنان بیاموزید.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b="1" dirty="0">
              <a:cs typeface="B Koodak" panose="000007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cs typeface="B Koodak" panose="00000700000000000000" pitchFamily="2" charset="-78"/>
              </a:rPr>
              <a:t>فضای صحبت کردن به آن‌ها بدهید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b="1" dirty="0">
              <a:cs typeface="B Koodak" panose="000007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cs typeface="B Koodak" panose="00000700000000000000" pitchFamily="2" charset="-78"/>
              </a:rPr>
              <a:t>به کودکان انتخاب‌های متفاوت بدهید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b="1" dirty="0">
              <a:cs typeface="B Koodak" panose="000007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cs typeface="B Koodak" panose="00000700000000000000" pitchFamily="2" charset="-78"/>
              </a:rPr>
              <a:t>به جایگزین‌های نوشتن فکر کنید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b="1" dirty="0">
              <a:cs typeface="B Koodak" panose="000007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cs typeface="B Koodak" panose="00000700000000000000" pitchFamily="2" charset="-78"/>
              </a:rPr>
              <a:t>هنگام انواع دگرگونی‌ها و تغییرات، کودکان دارای اوتیسم را حمایت کنید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dirty="0">
              <a:cs typeface="B Koodak" panose="000007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0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51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latin typeface="A Thuluth" pitchFamily="2" charset="-78"/>
                <a:cs typeface="A Thuluth" pitchFamily="2" charset="-78"/>
              </a:rPr>
              <a:t>ج) ناسازگاری </a:t>
            </a:r>
            <a:endParaRPr lang="en-US" sz="4000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1101" y="1685924"/>
            <a:ext cx="4167753" cy="4867275"/>
          </a:xfrm>
        </p:spPr>
        <p:txBody>
          <a:bodyPr>
            <a:noAutofit/>
          </a:bodyPr>
          <a:lstStyle/>
          <a:p>
            <a:pPr algn="r"/>
            <a:r>
              <a:rPr lang="fa-IR" sz="2000" dirty="0">
                <a:solidFill>
                  <a:srgbClr val="FF0000"/>
                </a:solidFill>
                <a:cs typeface="B Koodak" panose="00000700000000000000" pitchFamily="2" charset="-78"/>
              </a:rPr>
              <a:t>عوامل ایجاد ناسازگاری: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عدم احساس شخصیت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محیط تهدید آمیز و ناامن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عدم پذیرفته شدن در گروه و جامعه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محرومیت از توجه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طرد شدگی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فقر</a:t>
            </a:r>
            <a:endParaRPr lang="en-US" sz="20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4" y="2035174"/>
            <a:ext cx="605218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3193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latin typeface="A Thuluth" pitchFamily="2" charset="-78"/>
                <a:cs typeface="A Thuluth" pitchFamily="2" charset="-78"/>
              </a:rPr>
              <a:t>گروه چهار: دانش آموزان دارای اختلالات یادگیری</a:t>
            </a:r>
            <a:endParaRPr lang="en-US" sz="4000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5958" y="1539022"/>
            <a:ext cx="5770229" cy="5080142"/>
          </a:xfrm>
        </p:spPr>
        <p:txBody>
          <a:bodyPr>
            <a:normAutofit/>
          </a:bodyPr>
          <a:lstStyle/>
          <a:p>
            <a:pPr algn="just" rtl="1"/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کودک دارای اختلالات یادگیری به کسی گفته می شود که با وجود بهره ی هوشی عادی ، در یک یا چند عملکرد مدرسه ای دچار اختلال بوده و این اختلال مدتی تداوم داشته باشد.</a:t>
            </a:r>
          </a:p>
          <a:p>
            <a:pPr algn="just" rtl="1"/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ویژگی بارز دانش آموزان با ناتوانی یادگیری ، وجود اختلال و نارسایی در توانایی های ادراکی ، حسی ، حرکتی ، توجه ، حافظه ، تفکر ، گوش دادن و نگاه کردن است.</a:t>
            </a:r>
            <a:endParaRPr lang="en-US" sz="18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63" y="1805940"/>
            <a:ext cx="4690110" cy="324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99928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latin typeface="A Thuluth" pitchFamily="2" charset="-78"/>
                <a:cs typeface="A Thuluth" pitchFamily="2" charset="-78"/>
              </a:rPr>
              <a:t>اختلالات یادگیری رایج بین دانش آموزان:</a:t>
            </a:r>
            <a:endParaRPr lang="en-US" sz="4000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955" y="1566317"/>
            <a:ext cx="6875697" cy="2268704"/>
          </a:xfrm>
        </p:spPr>
        <p:txBody>
          <a:bodyPr>
            <a:normAutofit/>
          </a:bodyPr>
          <a:lstStyle/>
          <a:p>
            <a:pPr algn="r"/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الف ) اختلال در خواندن (مصطفی تبریزی، درمان اختلالات خواندن)</a:t>
            </a:r>
          </a:p>
          <a:p>
            <a:pPr algn="r"/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ب) اختلال در نوشتن (مصطفی تبریزی ، درمان اختلالات دیکته نویسی)</a:t>
            </a:r>
          </a:p>
          <a:p>
            <a:pPr algn="r"/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ج ) اختلال در ریاضی (مصطفی تبریزی ، درمان اختلالات ریاضی)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331" y="4497444"/>
            <a:ext cx="10426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نکته : اگر چه نمی توان ویژگی های صد در صد مشابهی را در این دانش آموزان مشاهده کرد ،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just" rtl="1"/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just" rtl="1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 اما می توان گفت اغلب آن ها ویژگی هایی که ذکر خواهد شد را دارند...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891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latin typeface="A Thuluth" pitchFamily="2" charset="-78"/>
                <a:cs typeface="A Thuluth" pitchFamily="2" charset="-78"/>
              </a:rPr>
              <a:t>اختلال در خواندن:</a:t>
            </a:r>
            <a:endParaRPr lang="en-US" sz="4000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4661" y="1539022"/>
            <a:ext cx="4167753" cy="4351338"/>
          </a:xfrm>
        </p:spPr>
        <p:txBody>
          <a:bodyPr>
            <a:norm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عدم تمایل به خواندن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مشکل در تمرکز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ناتوانی در ایجاد دایره ی لغات بینایی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خواندن کلمه به کلمه لغات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عدم توجه به نقطه گذاری و معنی لغات</a:t>
            </a:r>
            <a:endParaRPr lang="en-US" sz="20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7" y="2080360"/>
            <a:ext cx="5100590" cy="3643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73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latin typeface="A Thuluth" pitchFamily="2" charset="-78"/>
                <a:cs typeface="A Thuluth" pitchFamily="2" charset="-78"/>
              </a:rPr>
              <a:t>اختلال در نوشتن:</a:t>
            </a:r>
            <a:endParaRPr lang="en-US" sz="4000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6897" y="1552669"/>
            <a:ext cx="3477404" cy="5025552"/>
          </a:xfrm>
        </p:spPr>
        <p:txBody>
          <a:bodyPr>
            <a:no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کج نویسی بیش از حد                                                   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راست نویسی بیش از حد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پرفشار یا کم فشار نوشتن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ناتوانی در نسخه برداری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جدانویسی و سرهم نویسی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بد خطی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لرزش دست در نوشتن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آینه نویسی و وارونه نویسی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fa-IR" sz="18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23" y="2276024"/>
            <a:ext cx="5929051" cy="3155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51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3062" y="2344240"/>
            <a:ext cx="5036023" cy="185927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a-IR" sz="9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 آموزان تلفیقی</a:t>
            </a:r>
            <a:endParaRPr lang="en-US" sz="96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4" y="1751817"/>
            <a:ext cx="5988297" cy="3761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53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latin typeface="A Thuluth" pitchFamily="2" charset="-78"/>
                <a:cs typeface="A Thuluth" pitchFamily="2" charset="-78"/>
              </a:rPr>
              <a:t>انواع اشتباهات املا:</a:t>
            </a:r>
            <a:endParaRPr lang="en-US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3122" y="1484430"/>
            <a:ext cx="3491052" cy="505284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/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1- دقت :  </a:t>
            </a: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جا انداختن نقطه – کشیده – کلاه آ – جا انداختن حرف در وسط کلمه و ...</a:t>
            </a:r>
          </a:p>
          <a:p>
            <a:pPr algn="r" rtl="1"/>
            <a:r>
              <a:rPr lang="fa-IR" sz="2000" dirty="0">
                <a:solidFill>
                  <a:srgbClr val="FF0000"/>
                </a:solidFill>
                <a:cs typeface="B Koodak" panose="00000700000000000000" pitchFamily="2" charset="-78"/>
              </a:rPr>
              <a:t>راه حل :</a:t>
            </a: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 پیدا کردن اختلاف دو تصویر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پازل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جدا کردن مخلوط حبوبات از همدیگر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پیدا کردن حروف از روزنامه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9043" y="1484430"/>
            <a:ext cx="3616657" cy="5201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fa-IR" sz="2000" dirty="0">
              <a:solidFill>
                <a:srgbClr val="FF0000"/>
              </a:solidFill>
              <a:cs typeface="B Koodak" panose="00000700000000000000" pitchFamily="2" charset="-78"/>
            </a:endParaRPr>
          </a:p>
          <a:p>
            <a:pPr algn="r"/>
            <a:r>
              <a:rPr lang="fa-IR" sz="2000" dirty="0">
                <a:solidFill>
                  <a:srgbClr val="FF0000"/>
                </a:solidFill>
                <a:cs typeface="B Koodak" panose="00000700000000000000" pitchFamily="2" charset="-78"/>
              </a:rPr>
              <a:t>2- حافظه دیداری: </a:t>
            </a:r>
          </a:p>
          <a:p>
            <a:pPr algn="r"/>
            <a:r>
              <a:rPr lang="fa-IR" sz="2000" dirty="0">
                <a:cs typeface="B Koodak" panose="00000700000000000000" pitchFamily="2" charset="-78"/>
              </a:rPr>
              <a:t>مثال: حروف هم صدا را تشخیص نمی دهد.</a:t>
            </a:r>
          </a:p>
          <a:p>
            <a:pPr algn="r"/>
            <a:r>
              <a:rPr lang="fa-IR" sz="2000" dirty="0">
                <a:cs typeface="B Koodak" panose="00000700000000000000" pitchFamily="2" charset="-78"/>
              </a:rPr>
              <a:t>(مریض یا مریز)</a:t>
            </a:r>
          </a:p>
          <a:p>
            <a:pPr algn="r"/>
            <a:endParaRPr lang="fa-IR" sz="2000" dirty="0">
              <a:cs typeface="B Koodak" panose="00000700000000000000" pitchFamily="2" charset="-78"/>
            </a:endParaRPr>
          </a:p>
          <a:p>
            <a:pPr algn="r"/>
            <a:r>
              <a:rPr lang="fa-IR" sz="2000" dirty="0">
                <a:solidFill>
                  <a:srgbClr val="FF0000"/>
                </a:solidFill>
                <a:cs typeface="B Koodak" panose="00000700000000000000" pitchFamily="2" charset="-78"/>
              </a:rPr>
              <a:t>راه حل : </a:t>
            </a:r>
          </a:p>
          <a:p>
            <a:pPr algn="r"/>
            <a:endParaRPr lang="fa-IR" sz="2000" dirty="0">
              <a:solidFill>
                <a:srgbClr val="FF0000"/>
              </a:solidFill>
              <a:cs typeface="B Koodak" panose="000007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B Koodak" panose="00000700000000000000" pitchFamily="2" charset="-78"/>
              </a:rPr>
              <a:t>بازی نوشتن کلمه در تخته بعد پاک کردن آن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dirty="0">
              <a:cs typeface="B Koodak" panose="000007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B Koodak" panose="00000700000000000000" pitchFamily="2" charset="-78"/>
              </a:rPr>
              <a:t>جابجا کردن مکان یک وسیله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dirty="0">
              <a:cs typeface="B Koodak" panose="000007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>
                <a:cs typeface="B Koodak" panose="00000700000000000000" pitchFamily="2" charset="-78"/>
              </a:rPr>
              <a:t>یک تصویر نسبتاً مرکب نشان می دهیم و از می خواهیم تا کل و اجزاء آن را به خاطر بسپارد بعد درباره آن سوال می پرسیم.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16" y="1484430"/>
            <a:ext cx="3889612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2000" dirty="0">
                <a:solidFill>
                  <a:srgbClr val="FF0000"/>
                </a:solidFill>
                <a:cs typeface="B Koodak" panose="00000700000000000000" pitchFamily="2" charset="-78"/>
              </a:rPr>
              <a:t>3- حافظه شنیداری : </a:t>
            </a:r>
            <a:r>
              <a:rPr lang="fa-IR" sz="2000" dirty="0">
                <a:cs typeface="B Koodak" panose="00000700000000000000" pitchFamily="2" charset="-78"/>
              </a:rPr>
              <a:t>جا انداختن کلمات</a:t>
            </a:r>
          </a:p>
          <a:p>
            <a:pPr algn="r"/>
            <a:endParaRPr lang="fa-IR" sz="2000" dirty="0">
              <a:cs typeface="B Koodak" panose="00000700000000000000" pitchFamily="2" charset="-78"/>
            </a:endParaRPr>
          </a:p>
          <a:p>
            <a:pPr algn="r"/>
            <a:r>
              <a:rPr lang="fa-IR" sz="2000" dirty="0">
                <a:solidFill>
                  <a:srgbClr val="FF0000"/>
                </a:solidFill>
                <a:cs typeface="B Koodak" panose="00000700000000000000" pitchFamily="2" charset="-78"/>
              </a:rPr>
              <a:t>راه کار : </a:t>
            </a:r>
            <a:r>
              <a:rPr lang="fa-IR" sz="2000" dirty="0">
                <a:cs typeface="B Koodak" panose="00000700000000000000" pitchFamily="2" charset="-78"/>
              </a:rPr>
              <a:t>بازی شمارش اعداد نامرتب و تکرار آن</a:t>
            </a:r>
          </a:p>
          <a:p>
            <a:pPr algn="r"/>
            <a:endParaRPr lang="fa-IR" sz="2000" dirty="0">
              <a:cs typeface="B Koodak" panose="00000700000000000000" pitchFamily="2" charset="-78"/>
            </a:endParaRPr>
          </a:p>
          <a:p>
            <a:pPr algn="r"/>
            <a:r>
              <a:rPr lang="fa-IR" sz="2000" dirty="0">
                <a:solidFill>
                  <a:srgbClr val="FF0000"/>
                </a:solidFill>
                <a:cs typeface="B Koodak" panose="00000700000000000000" pitchFamily="2" charset="-78"/>
              </a:rPr>
              <a:t>مثال </a:t>
            </a:r>
            <a:r>
              <a:rPr lang="fa-IR" sz="2000" dirty="0">
                <a:cs typeface="B Koodak" panose="00000700000000000000" pitchFamily="2" charset="-78"/>
              </a:rPr>
              <a:t>: بگو پنج نه هفت شش</a:t>
            </a:r>
          </a:p>
          <a:p>
            <a:pPr algn="r"/>
            <a:r>
              <a:rPr lang="fa-IR" sz="2000" dirty="0">
                <a:cs typeface="B Koodak" panose="00000700000000000000" pitchFamily="2" charset="-78"/>
              </a:rPr>
              <a:t>        بگو پنج نه هفت شش سه</a:t>
            </a:r>
          </a:p>
          <a:p>
            <a:pPr algn="r"/>
            <a:r>
              <a:rPr lang="fa-IR" sz="2000" dirty="0">
                <a:cs typeface="B Koodak" panose="00000700000000000000" pitchFamily="2" charset="-78"/>
              </a:rPr>
              <a:t>            پنج نه هفت شش سه هشت</a:t>
            </a:r>
          </a:p>
          <a:p>
            <a:pPr algn="r"/>
            <a:endParaRPr lang="fa-IR" sz="2000" dirty="0">
              <a:cs typeface="B Koodak" panose="00000700000000000000" pitchFamily="2" charset="-78"/>
            </a:endParaRPr>
          </a:p>
          <a:p>
            <a:pPr algn="r"/>
            <a:r>
              <a:rPr lang="fa-IR" sz="2000" dirty="0">
                <a:solidFill>
                  <a:srgbClr val="FF0000"/>
                </a:solidFill>
                <a:cs typeface="B Koodak" panose="00000700000000000000" pitchFamily="2" charset="-78"/>
              </a:rPr>
              <a:t>مثال : </a:t>
            </a:r>
            <a:r>
              <a:rPr lang="fa-IR" sz="2000" dirty="0">
                <a:cs typeface="B Koodak" panose="00000700000000000000" pitchFamily="2" charset="-78"/>
              </a:rPr>
              <a:t>گفتن جمله به یک نفر و انتقال آن به نفر آخر</a:t>
            </a:r>
          </a:p>
          <a:p>
            <a:pPr algn="r"/>
            <a:endParaRPr lang="fa-IR" sz="2000" dirty="0">
              <a:cs typeface="B Koodak" panose="00000700000000000000" pitchFamily="2" charset="-78"/>
            </a:endParaRPr>
          </a:p>
          <a:p>
            <a:pPr algn="r"/>
            <a:r>
              <a:rPr lang="fa-IR" sz="2000" dirty="0">
                <a:cs typeface="B Koodak" panose="00000700000000000000" pitchFamily="2" charset="-78"/>
              </a:rPr>
              <a:t> </a:t>
            </a:r>
            <a:endParaRPr lang="en-US" sz="20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5025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2430" y="1634556"/>
            <a:ext cx="3272688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fa-IR" sz="1800" dirty="0">
                <a:solidFill>
                  <a:srgbClr val="FF0000"/>
                </a:solidFill>
                <a:cs typeface="B Koodak" panose="00000700000000000000" pitchFamily="2" charset="-78"/>
              </a:rPr>
              <a:t>4- حساسیت شنیداری :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مشورت بنویسه  مشفرت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پنبه بنویسه پمبه</a:t>
            </a:r>
          </a:p>
          <a:p>
            <a:pPr algn="r"/>
            <a:r>
              <a:rPr lang="fa-IR" sz="1800" dirty="0">
                <a:solidFill>
                  <a:srgbClr val="FF0000"/>
                </a:solidFill>
                <a:cs typeface="B Koodak" panose="00000700000000000000" pitchFamily="2" charset="-78"/>
              </a:rPr>
              <a:t>راه کار </a:t>
            </a: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: 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املا با صدای آهسته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بازی پیدا کردن جای وسیله با بلند یا آرام زدن روی میز</a:t>
            </a:r>
            <a:endParaRPr lang="en-US" sz="18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4955" y="1634556"/>
            <a:ext cx="3316406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2000" dirty="0">
                <a:solidFill>
                  <a:srgbClr val="FF0000"/>
                </a:solidFill>
                <a:cs typeface="B Koodak" panose="00000700000000000000" pitchFamily="2" charset="-78"/>
              </a:rPr>
              <a:t>5 – نارسا نویسی : </a:t>
            </a:r>
          </a:p>
          <a:p>
            <a:pPr algn="r"/>
            <a:endParaRPr lang="fa-IR" sz="2000" dirty="0">
              <a:cs typeface="B Koodak" panose="00000700000000000000" pitchFamily="2" charset="-78"/>
            </a:endParaRPr>
          </a:p>
          <a:p>
            <a:pPr algn="r"/>
            <a:r>
              <a:rPr lang="fa-IR" sz="2000" dirty="0">
                <a:solidFill>
                  <a:srgbClr val="FF0000"/>
                </a:solidFill>
                <a:cs typeface="B Koodak" panose="00000700000000000000" pitchFamily="2" charset="-78"/>
              </a:rPr>
              <a:t>علت : </a:t>
            </a:r>
            <a:r>
              <a:rPr lang="fa-IR" sz="2000" dirty="0">
                <a:cs typeface="B Koodak" panose="00000700000000000000" pitchFamily="2" charset="-78"/>
              </a:rPr>
              <a:t>ضعیف بودن عضلات دست </a:t>
            </a:r>
          </a:p>
          <a:p>
            <a:pPr algn="r"/>
            <a:r>
              <a:rPr lang="fa-IR" sz="2000" dirty="0">
                <a:cs typeface="B Koodak" panose="00000700000000000000" pitchFamily="2" charset="-78"/>
              </a:rPr>
              <a:t>عدم هماهنگی دست و چشم</a:t>
            </a:r>
          </a:p>
          <a:p>
            <a:pPr algn="r"/>
            <a:endParaRPr lang="fa-IR" sz="2000" dirty="0">
              <a:cs typeface="B Koodak" panose="00000700000000000000" pitchFamily="2" charset="-78"/>
            </a:endParaRPr>
          </a:p>
          <a:p>
            <a:pPr algn="r"/>
            <a:endParaRPr lang="fa-IR" sz="2000" dirty="0">
              <a:cs typeface="B Koodak" panose="00000700000000000000" pitchFamily="2" charset="-78"/>
            </a:endParaRPr>
          </a:p>
          <a:p>
            <a:pPr algn="r"/>
            <a:r>
              <a:rPr lang="fa-IR" sz="2000" dirty="0">
                <a:solidFill>
                  <a:srgbClr val="FF0000"/>
                </a:solidFill>
                <a:cs typeface="B Koodak" panose="00000700000000000000" pitchFamily="2" charset="-78"/>
              </a:rPr>
              <a:t>راه کار تقویت عضلات </a:t>
            </a:r>
            <a:r>
              <a:rPr lang="fa-IR" sz="2000" dirty="0">
                <a:cs typeface="B Koodak" panose="00000700000000000000" pitchFamily="2" charset="-78"/>
              </a:rPr>
              <a:t>: دست ورزی</a:t>
            </a:r>
          </a:p>
          <a:p>
            <a:pPr algn="r"/>
            <a:endParaRPr lang="fa-IR" sz="2000" dirty="0">
              <a:cs typeface="B Koodak" panose="00000700000000000000" pitchFamily="2" charset="-78"/>
            </a:endParaRPr>
          </a:p>
          <a:p>
            <a:pPr algn="r"/>
            <a:r>
              <a:rPr lang="fa-IR" sz="2000" dirty="0">
                <a:solidFill>
                  <a:srgbClr val="FF0000"/>
                </a:solidFill>
                <a:cs typeface="B Koodak" panose="00000700000000000000" pitchFamily="2" charset="-78"/>
              </a:rPr>
              <a:t>راه کار هماهنگی چشم و دست : </a:t>
            </a:r>
          </a:p>
          <a:p>
            <a:pPr algn="r"/>
            <a:endParaRPr lang="fa-IR" sz="2000" dirty="0">
              <a:solidFill>
                <a:srgbClr val="FF0000"/>
              </a:solidFill>
              <a:cs typeface="B Koodak" panose="00000700000000000000" pitchFamily="2" charset="-78"/>
            </a:endParaRPr>
          </a:p>
          <a:p>
            <a:pPr algn="r"/>
            <a:r>
              <a:rPr lang="fa-IR" sz="2000" dirty="0">
                <a:cs typeface="B Koodak" panose="00000700000000000000" pitchFamily="2" charset="-78"/>
              </a:rPr>
              <a:t>انداختن توپ در سبد </a:t>
            </a:r>
          </a:p>
          <a:p>
            <a:pPr algn="r"/>
            <a:r>
              <a:rPr lang="fa-IR" sz="2000" dirty="0">
                <a:cs typeface="B Koodak" panose="00000700000000000000" pitchFamily="2" charset="-78"/>
              </a:rPr>
              <a:t> نخ کردن تسبیح </a:t>
            </a:r>
            <a:endParaRPr lang="en-US" sz="2000" dirty="0">
              <a:cs typeface="B Koodak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513" y="1634556"/>
            <a:ext cx="36576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2000" dirty="0">
                <a:solidFill>
                  <a:srgbClr val="FF0000"/>
                </a:solidFill>
                <a:cs typeface="B Koodak" panose="00000700000000000000" pitchFamily="2" charset="-78"/>
              </a:rPr>
              <a:t>6- قرینه نویسی و آینه نویسی : </a:t>
            </a:r>
          </a:p>
          <a:p>
            <a:pPr algn="r"/>
            <a:endParaRPr lang="fa-IR" sz="2000" dirty="0">
              <a:cs typeface="B Koodak" panose="00000700000000000000" pitchFamily="2" charset="-78"/>
            </a:endParaRPr>
          </a:p>
          <a:p>
            <a:pPr algn="r"/>
            <a:r>
              <a:rPr lang="fa-IR" sz="2000" dirty="0">
                <a:cs typeface="B Koodak" panose="00000700000000000000" pitchFamily="2" charset="-78"/>
              </a:rPr>
              <a:t>راه کار : تشخیص بالا و پایین و چپ و راست </a:t>
            </a:r>
            <a:endParaRPr lang="en-US" sz="2000" dirty="0">
              <a:cs typeface="B Koodak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513" y="3193576"/>
            <a:ext cx="36576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B Koodak" panose="00000700000000000000" pitchFamily="2" charset="-78"/>
              </a:rPr>
              <a:t>7- </a:t>
            </a:r>
            <a:r>
              <a:rPr lang="fa-IR" sz="2000" dirty="0">
                <a:solidFill>
                  <a:srgbClr val="FF0000"/>
                </a:solidFill>
                <a:cs typeface="B Koodak" panose="00000700000000000000" pitchFamily="2" charset="-78"/>
              </a:rPr>
              <a:t>توالی دیداری : </a:t>
            </a:r>
            <a:r>
              <a:rPr lang="fa-IR" sz="2000" dirty="0">
                <a:cs typeface="B Koodak" panose="00000700000000000000" pitchFamily="2" charset="-78"/>
              </a:rPr>
              <a:t>مادر بنویسه مارد</a:t>
            </a:r>
          </a:p>
          <a:p>
            <a:pPr algn="r"/>
            <a:endParaRPr lang="fa-IR" sz="2000" dirty="0">
              <a:cs typeface="B Koodak" panose="00000700000000000000" pitchFamily="2" charset="-78"/>
            </a:endParaRPr>
          </a:p>
          <a:p>
            <a:pPr algn="r"/>
            <a:r>
              <a:rPr lang="fa-IR" sz="2000" dirty="0">
                <a:cs typeface="B Koodak" panose="00000700000000000000" pitchFamily="2" charset="-78"/>
              </a:rPr>
              <a:t>راه کار :تمرینات حافظه دیداری بصورت توالی</a:t>
            </a:r>
            <a:endParaRPr lang="en-US" sz="2000" dirty="0">
              <a:cs typeface="B Koodak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513" y="4662455"/>
            <a:ext cx="36576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2000" dirty="0">
                <a:solidFill>
                  <a:srgbClr val="FF0000"/>
                </a:solidFill>
                <a:cs typeface="B Koodak" panose="00000700000000000000" pitchFamily="2" charset="-78"/>
              </a:rPr>
              <a:t>8- آموزشی : </a:t>
            </a:r>
          </a:p>
          <a:p>
            <a:pPr algn="r"/>
            <a:r>
              <a:rPr lang="fa-IR" sz="2000" dirty="0">
                <a:cs typeface="B Koodak" panose="00000700000000000000" pitchFamily="2" charset="-78"/>
              </a:rPr>
              <a:t>عدم تشخیص انواع ه و ای و ...</a:t>
            </a:r>
          </a:p>
          <a:p>
            <a:pPr algn="r"/>
            <a:endParaRPr lang="fa-IR" sz="2000" dirty="0">
              <a:cs typeface="B Koodak" panose="00000700000000000000" pitchFamily="2" charset="-78"/>
            </a:endParaRPr>
          </a:p>
          <a:p>
            <a:pPr algn="r"/>
            <a:r>
              <a:rPr lang="fa-IR" sz="2000" dirty="0">
                <a:cs typeface="B Koodak" panose="00000700000000000000" pitchFamily="2" charset="-78"/>
              </a:rPr>
              <a:t>راه کار : روش تدریس های متنوع</a:t>
            </a:r>
            <a:endParaRPr lang="en-US" sz="20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49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latin typeface="A Thuluth" pitchFamily="2" charset="-78"/>
                <a:cs typeface="A Thuluth" pitchFamily="2" charset="-78"/>
              </a:rPr>
              <a:t>راهکار املا:</a:t>
            </a:r>
            <a:endParaRPr lang="en-US" sz="4400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859809" y="1842447"/>
            <a:ext cx="5006419" cy="4136321"/>
          </a:xfrm>
          <a:prstGeom prst="irregularSeal1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عدم تکرار املا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6457072" y="1561514"/>
            <a:ext cx="5514534" cy="3840480"/>
          </a:xfrm>
          <a:prstGeom prst="irregularSeal2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تهیه فرم از اشتباهات املا</a:t>
            </a:r>
            <a:endParaRPr lang="en-US" sz="2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75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latin typeface="A Thuluth" pitchFamily="2" charset="-78"/>
                <a:cs typeface="A Thuluth" pitchFamily="2" charset="-78"/>
              </a:rPr>
              <a:t>اختلال در ریاضی</a:t>
            </a:r>
            <a:endParaRPr lang="en-US" sz="4000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830" y="1579966"/>
            <a:ext cx="6658971" cy="4351338"/>
          </a:xfrm>
        </p:spPr>
        <p:txBody>
          <a:bodyPr>
            <a:no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ضعف در شناخت مفاهیمی چون زمان و پول ، نقشه خوانی ، و شناخت خطوط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عدم درک روابط فضایی مانند بالا و پایین ، زیر و رو ، کوتاه و بلند و...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اختلال درر ادراک دیداری و دیداری- حرکتی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اختلال در درک مفاهیم و اصطلاحاتی نظیر : به علاوه ، تفریق ، باقی مانده و ارزش مکانی اعداد.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عدم توانایی در به کارگیری روش های مناسب جهت حل مسئله</a:t>
            </a:r>
            <a:endParaRPr lang="en-US" sz="20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06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1" y="1885726"/>
            <a:ext cx="5573543" cy="3505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424382" y="2088107"/>
            <a:ext cx="42035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500" dirty="0">
                <a:ln w="0">
                  <a:solidFill>
                    <a:srgbClr val="7030A0"/>
                  </a:solidFill>
                </a:ln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سپاس از همراهی شما</a:t>
            </a:r>
            <a:endParaRPr lang="en-US" sz="11500" dirty="0">
              <a:ln w="0">
                <a:solidFill>
                  <a:srgbClr val="7030A0"/>
                </a:solidFill>
              </a:ln>
              <a:solidFill>
                <a:srgbClr val="FF66FF"/>
              </a:solidFill>
              <a:effectLst>
                <a:reflection blurRad="6350" stA="53000" endA="300" endPos="35500" dir="5400000" sy="-90000" algn="bl" rotWithShape="0"/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6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latin typeface="A Thuluth" pitchFamily="2" charset="-78"/>
                <a:cs typeface="A Thuluth" pitchFamily="2" charset="-78"/>
              </a:rPr>
              <a:t>آموزش تلفیقی </a:t>
            </a:r>
            <a:endParaRPr lang="en-US" sz="4400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558344"/>
            <a:ext cx="5602310" cy="4715041"/>
          </a:xfrm>
        </p:spPr>
        <p:txBody>
          <a:bodyPr>
            <a:normAutofit lnSpcReduction="10000"/>
          </a:bodyPr>
          <a:lstStyle/>
          <a:p>
            <a:pPr algn="r"/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دانش آموزان با نیازهای ویژه که در مدارس عادی تحت پوشش برنامه تلفیقی – فراگیر قرار می گیرند، شامل 6 گروه ذیل می باشد:</a:t>
            </a:r>
          </a:p>
          <a:p>
            <a:pPr algn="r"/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گروه یک : آسیب دیده ی شنوایی</a:t>
            </a:r>
          </a:p>
          <a:p>
            <a:pPr algn="r"/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گروه دو : آسیب دیده بینایی</a:t>
            </a:r>
          </a:p>
          <a:p>
            <a:pPr algn="r"/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گروه سه : هوش مرزی (دیرآموز)</a:t>
            </a:r>
          </a:p>
          <a:p>
            <a:pPr algn="r"/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گروه چهار : اختلالات یادگیری</a:t>
            </a:r>
          </a:p>
          <a:p>
            <a:pPr algn="r"/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گروه پنج : مشکلات رفتاری و هیجانی </a:t>
            </a:r>
          </a:p>
          <a:p>
            <a:pPr algn="r"/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گروه شش : معلول جسمی و حرکتی</a:t>
            </a:r>
            <a:endParaRPr lang="en-US" sz="18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49" y="2395697"/>
            <a:ext cx="5462846" cy="304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latin typeface="A Thuluth" pitchFamily="2" charset="-78"/>
                <a:cs typeface="A Thuluth" pitchFamily="2" charset="-78"/>
              </a:rPr>
              <a:t>گروه یک : دانش آموزان دارای آسیب دیده شنوایی</a:t>
            </a:r>
            <a:endParaRPr lang="en-US" sz="4000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71245" y="1452137"/>
            <a:ext cx="6949227" cy="4884269"/>
          </a:xfrm>
        </p:spPr>
        <p:txBody>
          <a:bodyPr>
            <a:normAutofit fontScale="92500"/>
          </a:bodyPr>
          <a:lstStyle/>
          <a:p>
            <a:pPr algn="r"/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نشانه های دانش آموزان کم شنوا :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1800" u="sng" dirty="0">
                <a:solidFill>
                  <a:srgbClr val="FF0000"/>
                </a:solidFill>
                <a:cs typeface="B Koodak" panose="00000700000000000000" pitchFamily="2" charset="-78"/>
              </a:rPr>
              <a:t>ضعف در توجه :  </a:t>
            </a: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1- توجه به کلاس ندارد، 2- نا هماهنگ با معلم عمل می کند ، 3- تلاشی برای گوش دادن نشان نمی دهد یا در موارد خاص دقت بسیار زیاد از خود نشان می دهد. 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1800" u="sng" dirty="0">
                <a:solidFill>
                  <a:srgbClr val="FF0000"/>
                </a:solidFill>
                <a:cs typeface="B Koodak" panose="00000700000000000000" pitchFamily="2" charset="-78"/>
              </a:rPr>
              <a:t>رشد گفتاری ضعیف</a:t>
            </a:r>
            <a:r>
              <a:rPr lang="en-US" sz="1800" u="sng" dirty="0">
                <a:solidFill>
                  <a:srgbClr val="FF0000"/>
                </a:solidFill>
                <a:cs typeface="B Koodak" panose="00000700000000000000" pitchFamily="2" charset="-78"/>
              </a:rPr>
              <a:t> </a:t>
            </a: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: 1- گفتار رشد نیافته ، غیر عادی ، تحریف شده  2- صحبت کردن با صدای بسیار بلند یا ضعیف 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1800" u="sng" dirty="0">
                <a:solidFill>
                  <a:srgbClr val="FF0000"/>
                </a:solidFill>
                <a:cs typeface="B Koodak" panose="00000700000000000000" pitchFamily="2" charset="-78"/>
              </a:rPr>
              <a:t>دشواری در پیروی از دستورات </a:t>
            </a: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: 1- تگالیف کتبی را بهتر از تکالیف شفاهی انجام می دهد. 2- برای بهتر شنیدن سر و گوشش را به سمتی که بهتر می شنود می چرخاند . 3- از فعالیت های اجتماعی دوری می کند. 4 – قبل از شروع فعالیت خود فعالیت دیگران را نگاه می کند. 5- از گوش درد و سرماخوردگی و گلودرد های مکرر یا التهاب عود کننده ی لوزه ها شکایت می کند و یا از گوش او چرک بیرون می آید.</a:t>
            </a:r>
            <a:endParaRPr lang="en-US" sz="18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2495952"/>
            <a:ext cx="428625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latin typeface="A Thuluth" pitchFamily="2" charset="-78"/>
                <a:cs typeface="A Thuluth" pitchFamily="2" charset="-78"/>
              </a:rPr>
              <a:t>راهکارهای پیشنهادی برای معلمان دانش آموزان کم شنوا :</a:t>
            </a:r>
            <a:endParaRPr lang="en-US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84645" y="1388897"/>
            <a:ext cx="8364942" cy="4766244"/>
          </a:xfrm>
        </p:spPr>
        <p:txBody>
          <a:bodyPr>
            <a:noAutofit/>
          </a:bodyPr>
          <a:lstStyle/>
          <a:p>
            <a:pPr marL="342900" indent="-342900" algn="just" rtl="1">
              <a:buFont typeface="+mj-lt"/>
              <a:buAutoNum type="arabicPeriod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دانش آموز را حدالامکان نزدیک خود بنشانید بطوریکه فاصله بیشتر از سه متر نباشد.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موقع خواندن صورت خود را با کتاب نپوشانید و هنگام نوشتن روی تخته سیاه ، صحبت نکنید.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نور کلاس مناسب باشد تا دانش آموز بتواند چهره ، دست ها و لب های شما را ببیند.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برای تدریس از مواد آموزشی مصور و کار ت های دارای نماد استفاده نمایید.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تشویق کنید به گفته های سایر دانش آموزان گوش داده یا صورت آن ها را جهت لب خوانی ببیند.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سرو صدای مزاحم را به حداقل برسانید.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به روشنی و با صدایی بلند ولی بدون فریاد کشیدن یا اغراق در تلفظ ، صحبت کنید.</a:t>
            </a:r>
            <a:endParaRPr lang="en-US" sz="20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latin typeface="A Thuluth" pitchFamily="2" charset="-78"/>
                <a:cs typeface="A Thuluth" pitchFamily="2" charset="-78"/>
              </a:rPr>
              <a:t>گروه دو : دانش آموزان دارای آسیب دیدگی بینایی</a:t>
            </a:r>
            <a:endParaRPr lang="en-US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1516134"/>
            <a:ext cx="11329487" cy="5157621"/>
          </a:xfrm>
        </p:spPr>
        <p:txBody>
          <a:bodyPr>
            <a:normAutofit/>
          </a:bodyPr>
          <a:lstStyle/>
          <a:p>
            <a:pPr algn="r"/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نشانه های دانش آموزان کم بینا :</a:t>
            </a: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fa-IR" sz="2000" u="sng" dirty="0">
                <a:solidFill>
                  <a:srgbClr val="FF0000"/>
                </a:solidFill>
                <a:cs typeface="B Koodak" panose="00000700000000000000" pitchFamily="2" charset="-78"/>
              </a:rPr>
              <a:t>نشانه های جسمانی: </a:t>
            </a: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چشمانی قرمز ، پوسته شدن پلک ها در محل رویش مژه ها ، چشم های نمناک یا ترشح کننده ، انحراف چشم ، مردمک هایی با اندازه متفاوت ، مالیدن چشم هنگام انجام فعالیت ، کج کردن سر یا بستن چشم و...</a:t>
            </a: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fa-IR" sz="2000" u="sng" dirty="0">
                <a:solidFill>
                  <a:srgbClr val="FF0000"/>
                </a:solidFill>
                <a:cs typeface="B Koodak" panose="00000700000000000000" pitchFamily="2" charset="-78"/>
              </a:rPr>
              <a:t>حرکات چهره ای غیر عادی : </a:t>
            </a: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جمع کردن چشم ، به هم زدن پلک ها و... </a:t>
            </a: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fa-IR" sz="2000" u="sng" dirty="0">
                <a:solidFill>
                  <a:srgbClr val="FF0000"/>
                </a:solidFill>
                <a:cs typeface="B Koodak" panose="00000700000000000000" pitchFamily="2" charset="-78"/>
              </a:rPr>
              <a:t>ناتوانی در تعیین محل و برداشتن یک شی کوچک</a:t>
            </a: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fa-IR" sz="2000" u="sng" dirty="0">
                <a:solidFill>
                  <a:srgbClr val="FF0000"/>
                </a:solidFill>
                <a:cs typeface="B Koodak" panose="00000700000000000000" pitchFamily="2" charset="-78"/>
              </a:rPr>
              <a:t>مشکل یا حساسیت نسبت به نور</a:t>
            </a: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fa-IR" sz="2000" u="sng" dirty="0">
                <a:solidFill>
                  <a:srgbClr val="FF0000"/>
                </a:solidFill>
                <a:cs typeface="B Koodak" panose="00000700000000000000" pitchFamily="2" charset="-78"/>
              </a:rPr>
              <a:t>دشواری در خواندن </a:t>
            </a:r>
            <a:r>
              <a:rPr lang="fa-IR" sz="2000" dirty="0">
                <a:solidFill>
                  <a:schemeClr val="tx1"/>
                </a:solidFill>
                <a:cs typeface="B Koodak" panose="00000700000000000000" pitchFamily="2" charset="-78"/>
              </a:rPr>
              <a:t>: نزدیک کردن کتاب به چشم یا عدم توانایی در پیگیری خطوط متن .</a:t>
            </a:r>
            <a:endParaRPr lang="en-US" sz="20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255093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dirty="0">
                <a:latin typeface="A Thuluth" pitchFamily="2" charset="-78"/>
                <a:cs typeface="A Thuluth" pitchFamily="2" charset="-78"/>
              </a:rPr>
              <a:t>راهکارهای پیشنهادی برای معلمان دارای دانش آموز آسیب دیده ی بینایی</a:t>
            </a:r>
            <a:endParaRPr lang="en-US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1416191"/>
            <a:ext cx="11393107" cy="5066495"/>
          </a:xfrm>
        </p:spPr>
        <p:txBody>
          <a:bodyPr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پرسیدن نظر دانش آموز درباره محل نشستن او در کلاس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نوشته ها روی تخته واضح باشد.(عدم انعکاس نور)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استفاده بیشتر از ماژیک یا گچ های رنگی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تشویق کنید موقع خواندن از انگشت یا نشانگر استفاده کند.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دانش آموز دارای بینایی ضعیف بهتر است اشیا و مواد آموزشی  را لمس کند 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یکی از همکلاسان توانمند را برای تعامل و سازماندهی کارها با دانش آموز تعیین کنید.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در حین بحث های کلاسی دانش آموزان را با نام خطاب کنید تا دانش آموز آسیب دیده ی بینایی دریابد چه کسی در حال صحبت کردن است.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می توانید دروس را برای مرور کردن یا دوباره شنیدن بر روی نوار های صوتی ضبط کنید.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191"/>
            <a:ext cx="4962071" cy="2756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981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latin typeface="A Thuluth" pitchFamily="2" charset="-78"/>
                <a:cs typeface="A Thuluth" pitchFamily="2" charset="-78"/>
              </a:rPr>
              <a:t>گروه سه : دانش آموزان دیر آموز (مرزی)</a:t>
            </a:r>
            <a:endParaRPr lang="en-US" sz="4000" dirty="0">
              <a:latin typeface="A Thuluth" pitchFamily="2" charset="-78"/>
              <a:cs typeface="A Thuluth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" r="5420" b="17072"/>
          <a:stretch/>
        </p:blipFill>
        <p:spPr>
          <a:xfrm>
            <a:off x="154056" y="1460310"/>
            <a:ext cx="6192152" cy="3289110"/>
          </a:xfrm>
        </p:spPr>
      </p:pic>
      <p:sp>
        <p:nvSpPr>
          <p:cNvPr id="8" name="TextBox 7"/>
          <p:cNvSpPr txBox="1"/>
          <p:nvPr/>
        </p:nvSpPr>
        <p:spPr>
          <a:xfrm>
            <a:off x="6550925" y="1610436"/>
            <a:ext cx="52270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dirty="0">
                <a:cs typeface="B Koodak" panose="00000700000000000000" pitchFamily="2" charset="-78"/>
              </a:rPr>
              <a:t>دانش آموزان دیر آموز در مقایسه با کودکان عادی دارای رفتارهای سازشی ضعیف تر و قابلیت یادگیری کمتری هستند.</a:t>
            </a:r>
          </a:p>
          <a:p>
            <a:pPr algn="just" rtl="1"/>
            <a:endParaRPr lang="fa-IR" sz="2000" dirty="0">
              <a:cs typeface="B Koodak" panose="00000700000000000000" pitchFamily="2" charset="-78"/>
            </a:endParaRPr>
          </a:p>
          <a:p>
            <a:pPr algn="just" rtl="1"/>
            <a:r>
              <a:rPr lang="fa-IR" sz="2000" dirty="0">
                <a:cs typeface="B Koodak" panose="00000700000000000000" pitchFamily="2" charset="-78"/>
              </a:rPr>
              <a:t>این گروه به سبب رشد کم ذهنی ، قادر به فراگیری مطالب و حل مسائل در سطح افراد عادی و هم سن و سال خود نیستند.</a:t>
            </a:r>
          </a:p>
          <a:p>
            <a:pPr algn="just" rtl="1"/>
            <a:endParaRPr lang="fa-IR" sz="2000" dirty="0">
              <a:cs typeface="B Koodak" panose="00000700000000000000" pitchFamily="2" charset="-78"/>
            </a:endParaRPr>
          </a:p>
          <a:p>
            <a:pPr algn="just" rtl="1"/>
            <a:endParaRPr lang="fa-IR" sz="2000" dirty="0">
              <a:cs typeface="B Koodak" panose="00000700000000000000" pitchFamily="2" charset="-78"/>
            </a:endParaRPr>
          </a:p>
          <a:p>
            <a:pPr algn="just" rtl="1"/>
            <a:r>
              <a:rPr lang="fa-IR" sz="2000" dirty="0">
                <a:cs typeface="B Koodak" panose="00000700000000000000" pitchFamily="2" charset="-78"/>
              </a:rPr>
              <a:t>این قبیل دانش آموزان از نظر رشد ذهنی تفاوت کمی با دانش آموزان عادی دارند.لذا بهتر است در مدارس عادی و همراه با سایر همسالان خود تحصیل کنند.</a:t>
            </a:r>
            <a:endParaRPr lang="en-US" sz="2000" dirty="0">
              <a:cs typeface="B Koodak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4" y="5088311"/>
            <a:ext cx="1105075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solidFill>
                  <a:schemeClr val="accent2">
                    <a:lumMod val="20000"/>
                    <a:lumOff val="80000"/>
                  </a:schemeClr>
                </a:solidFill>
                <a:cs typeface="B Koodak" panose="00000700000000000000" pitchFamily="2" charset="-78"/>
              </a:rPr>
              <a:t>نکته : دانش آموزان مرزی یک سال فرصت تحصیل در مدرسه عادی را دارند که در صورت افت بهره هوشی به مدارس استثنایی منتقل می شوند.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23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latin typeface="A Thuluth" pitchFamily="2" charset="-78"/>
                <a:cs typeface="A Thuluth" pitchFamily="2" charset="-78"/>
              </a:rPr>
              <a:t>راهکارهای پیشنهادی برای معلمان دارای دانش آموز دیرآموز:</a:t>
            </a:r>
            <a:endParaRPr lang="en-US" sz="4000" dirty="0"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701" y="1470783"/>
            <a:ext cx="8445191" cy="5011904"/>
          </a:xfrm>
        </p:spPr>
        <p:txBody>
          <a:bodyPr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latin typeface="A Thuluth" pitchFamily="2" charset="-78"/>
                <a:cs typeface="B Koodak" panose="00000700000000000000" pitchFamily="2" charset="-78"/>
              </a:rPr>
              <a:t>محرک هایی که باعث حواس پرتی دانش آموز می شود را کاهش دهید.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latin typeface="A Thuluth" pitchFamily="2" charset="-78"/>
                <a:cs typeface="B Koodak" panose="00000700000000000000" pitchFamily="2" charset="-78"/>
              </a:rPr>
              <a:t>فرصت هایی را جهت کار فردی با کودک ایجاد کنید.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latin typeface="A Thuluth" pitchFamily="2" charset="-78"/>
                <a:cs typeface="B Koodak" panose="00000700000000000000" pitchFamily="2" charset="-78"/>
              </a:rPr>
              <a:t>فعالیتی که می خواهید دانش آموز انجام دهد را به او نشان دهید نه این که فقط آن را بیان کنید.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latin typeface="A Thuluth" pitchFamily="2" charset="-78"/>
                <a:cs typeface="B Koodak" panose="00000700000000000000" pitchFamily="2" charset="-78"/>
              </a:rPr>
              <a:t>هنگام ارائه دستور العمل ها از واژه های ساده استفاده کنید و مطمئن شوید که او منظور سما را متوجه شده است.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latin typeface="A Thuluth" pitchFamily="2" charset="-78"/>
                <a:cs typeface="B Koodak" panose="00000700000000000000" pitchFamily="2" charset="-78"/>
              </a:rPr>
              <a:t>سعی کنید در انجام فعالیت و ارزشیابی بیشتر از اشیا واقعی و عملکردی به جای مداد کاغذی استفاده کنید.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latin typeface="A Thuluth" pitchFamily="2" charset="-78"/>
                <a:cs typeface="B Koodak" panose="00000700000000000000" pitchFamily="2" charset="-78"/>
              </a:rPr>
              <a:t>هنگام موفقیت، دانش آموز را مورد تشویق و ترغیب قرار دهید.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latin typeface="A Thuluth" pitchFamily="2" charset="-78"/>
                <a:cs typeface="B Koodak" panose="00000700000000000000" pitchFamily="2" charset="-78"/>
              </a:rPr>
              <a:t>برای انجام یک مهارت ، به دانش آموز تمرینات بیشتری بدهید تا بر آن مهارت تسلط یابد و اعتماد به نفسش بیشتر گردد.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 Thuluth" pitchFamily="2" charset="-78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61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1040</TotalTime>
  <Words>1897</Words>
  <Application>Microsoft Office PowerPoint</Application>
  <PresentationFormat>Widescreen</PresentationFormat>
  <Paragraphs>214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 Thuluth</vt:lpstr>
      <vt:lpstr>Arial</vt:lpstr>
      <vt:lpstr>B Koodak</vt:lpstr>
      <vt:lpstr>B Titr</vt:lpstr>
      <vt:lpstr>Calibri</vt:lpstr>
      <vt:lpstr>IranNastaliq</vt:lpstr>
      <vt:lpstr>Segoe UI</vt:lpstr>
      <vt:lpstr>Segoe UI Light</vt:lpstr>
      <vt:lpstr>Wingdings</vt:lpstr>
      <vt:lpstr>WelcomeDoc</vt:lpstr>
      <vt:lpstr>PowerPoint Presentation</vt:lpstr>
      <vt:lpstr>PowerPoint Presentation</vt:lpstr>
      <vt:lpstr>آموزش تلفیقی </vt:lpstr>
      <vt:lpstr>گروه یک : دانش آموزان دارای آسیب دیده شنوایی</vt:lpstr>
      <vt:lpstr>راهکارهای پیشنهادی برای معلمان دانش آموزان کم شنوا :</vt:lpstr>
      <vt:lpstr>گروه دو : دانش آموزان دارای آسیب دیدگی بینایی</vt:lpstr>
      <vt:lpstr>راهکارهای پیشنهادی برای معلمان دارای دانش آموز آسیب دیده ی بینایی</vt:lpstr>
      <vt:lpstr>گروه سه : دانش آموزان دیر آموز (مرزی)</vt:lpstr>
      <vt:lpstr>راهکارهای پیشنهادی برای معلمان دارای دانش آموز دیرآموز:</vt:lpstr>
      <vt:lpstr>نکات مهم درباره دانش آموزان دیر آموز</vt:lpstr>
      <vt:lpstr>گروه پنج : دانش آموزان دارای مشکلات رفتاری و هیجانی</vt:lpstr>
      <vt:lpstr>راهکار های پیشنهادی بیش فعالی :</vt:lpstr>
      <vt:lpstr>ب) اوتیسم</vt:lpstr>
      <vt:lpstr>راهکار اوتیسم</vt:lpstr>
      <vt:lpstr>ج) ناسازگاری </vt:lpstr>
      <vt:lpstr>گروه چهار: دانش آموزان دارای اختلالات یادگیری</vt:lpstr>
      <vt:lpstr>اختلالات یادگیری رایج بین دانش آموزان:</vt:lpstr>
      <vt:lpstr>اختلال در خواندن:</vt:lpstr>
      <vt:lpstr>اختلال در نوشتن:</vt:lpstr>
      <vt:lpstr>انواع اشتباهات املا:</vt:lpstr>
      <vt:lpstr>PowerPoint Presentation</vt:lpstr>
      <vt:lpstr>راهکار املا:</vt:lpstr>
      <vt:lpstr>اختلال در ریاضی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popa</dc:creator>
  <cp:keywords/>
  <cp:lastModifiedBy>Moorche</cp:lastModifiedBy>
  <cp:revision>55</cp:revision>
  <dcterms:created xsi:type="dcterms:W3CDTF">2019-01-05T15:08:23Z</dcterms:created>
  <dcterms:modified xsi:type="dcterms:W3CDTF">2024-07-07T21:42:55Z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